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9"/>
  </p:notesMasterIdLst>
  <p:handoutMasterIdLst>
    <p:handoutMasterId r:id="rId10"/>
  </p:handoutMasterIdLst>
  <p:sldIdLst>
    <p:sldId id="256" r:id="rId2"/>
    <p:sldId id="264" r:id="rId3"/>
    <p:sldId id="290" r:id="rId4"/>
    <p:sldId id="289" r:id="rId5"/>
    <p:sldId id="268" r:id="rId6"/>
    <p:sldId id="292" r:id="rId7"/>
    <p:sldId id="291" r:id="rId8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CCFF"/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687" autoAdjust="0"/>
  </p:normalViewPr>
  <p:slideViewPr>
    <p:cSldViewPr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75" d="100"/>
          <a:sy n="75" d="100"/>
        </p:scale>
        <p:origin x="-1404" y="93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anose="02020603050405020304" pitchFamily="18" charset="0"/>
              </a:defRPr>
            </a:lvl1pPr>
          </a:lstStyle>
          <a:p>
            <a:endParaRPr lang="tr-TR" altLang="tr-TR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endParaRPr lang="tr-TR" altLang="tr-TR"/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anose="02020603050405020304" pitchFamily="18" charset="0"/>
              </a:defRPr>
            </a:lvl1pPr>
          </a:lstStyle>
          <a:p>
            <a:endParaRPr lang="tr-TR" altLang="tr-TR"/>
          </a:p>
        </p:txBody>
      </p:sp>
      <p:sp>
        <p:nvSpPr>
          <p:cNvPr id="501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fld id="{324A4D78-85E0-425C-9D25-56DD242EECAC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0040009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anose="02020603050405020304" pitchFamily="18" charset="0"/>
              </a:defRPr>
            </a:lvl1pPr>
          </a:lstStyle>
          <a:p>
            <a:endParaRPr lang="tr-TR" altLang="tr-TR"/>
          </a:p>
        </p:txBody>
      </p:sp>
      <p:sp>
        <p:nvSpPr>
          <p:cNvPr id="15363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endParaRPr lang="tr-TR" altLang="tr-TR"/>
          </a:p>
        </p:txBody>
      </p:sp>
      <p:sp>
        <p:nvSpPr>
          <p:cNvPr id="15364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365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metin stillerini düzenlemek için tıklatın</a:t>
            </a:r>
          </a:p>
          <a:p>
            <a:pPr lvl="1"/>
            <a:r>
              <a:rPr lang="tr-TR" altLang="tr-TR" smtClean="0"/>
              <a:t>İkinci düzey</a:t>
            </a:r>
          </a:p>
          <a:p>
            <a:pPr lvl="2"/>
            <a:r>
              <a:rPr lang="tr-TR" altLang="tr-TR" smtClean="0"/>
              <a:t>Üçüncü düzey</a:t>
            </a:r>
          </a:p>
          <a:p>
            <a:pPr lvl="3"/>
            <a:r>
              <a:rPr lang="tr-TR" altLang="tr-TR" smtClean="0"/>
              <a:t>Dördüncü düzey</a:t>
            </a:r>
          </a:p>
          <a:p>
            <a:pPr lvl="4"/>
            <a:r>
              <a:rPr lang="tr-TR" altLang="tr-TR" smtClean="0"/>
              <a:t>Beşinci düzey</a:t>
            </a:r>
          </a:p>
        </p:txBody>
      </p:sp>
      <p:sp>
        <p:nvSpPr>
          <p:cNvPr id="15366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anose="02020603050405020304" pitchFamily="18" charset="0"/>
              </a:defRPr>
            </a:lvl1pPr>
          </a:lstStyle>
          <a:p>
            <a:endParaRPr lang="tr-TR" altLang="tr-TR"/>
          </a:p>
        </p:txBody>
      </p:sp>
      <p:sp>
        <p:nvSpPr>
          <p:cNvPr id="15367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fld id="{75794488-17EF-46D8-8475-4136044EF368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59725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018F59-E1A5-4FEA-AA10-B5D9CF5D4932}" type="slidenum">
              <a:rPr lang="tr-TR" altLang="tr-TR"/>
              <a:pPr/>
              <a:t>1</a:t>
            </a:fld>
            <a:endParaRPr lang="tr-TR" altLang="tr-TR"/>
          </a:p>
        </p:txBody>
      </p:sp>
      <p:sp>
        <p:nvSpPr>
          <p:cNvPr id="16386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00995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CEFD1B-506A-49B6-8B8F-C544F41DB6A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458681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E9C450-A012-4DAA-833F-ABD15C46F9B6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381030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C61651-36F9-4E37-BB31-DB8431C1A05B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947426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AA0BAD-F892-43D5-BB14-4501ABE4534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586177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D4D798-5250-4817-B719-039C679FDB6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322656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437076-A5DC-4DF2-B05C-120518900028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24499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40928C-EDEE-4CE8-86BB-B9502049F31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900430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CCE411-FD90-462A-9B55-238BDAD2745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710700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F6984F-54A0-4316-A16B-CD2715A06C1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133215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3601F9-4D8F-48DD-B56B-767FE7F9831B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385205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A9892B-8F07-4369-9E7C-81459283027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7205490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6804F72-171A-4CB2-9746-E4F7ED43875C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60280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başlık stili için tıklatın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metin stillerini düzenlemek için tıklatın</a:t>
            </a:r>
          </a:p>
          <a:p>
            <a:pPr lvl="1"/>
            <a:r>
              <a:rPr lang="tr-TR" altLang="tr-TR" smtClean="0"/>
              <a:t>İkinci düzey</a:t>
            </a:r>
          </a:p>
          <a:p>
            <a:pPr lvl="2"/>
            <a:r>
              <a:rPr lang="tr-TR" altLang="tr-TR" smtClean="0"/>
              <a:t>Üçüncü düzey</a:t>
            </a:r>
          </a:p>
          <a:p>
            <a:pPr lvl="3"/>
            <a:r>
              <a:rPr lang="tr-TR" altLang="tr-TR" smtClean="0"/>
              <a:t>Dördüncü düzey</a:t>
            </a:r>
          </a:p>
          <a:p>
            <a:pPr lvl="4"/>
            <a:r>
              <a:rPr lang="tr-TR" altLang="tr-TR" smtClean="0"/>
              <a:t>Beşinci düzey</a:t>
            </a:r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481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52D976C-7AC9-4BBC-8315-ACD7C7F57C99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3568" y="2204864"/>
            <a:ext cx="7918450" cy="2376487"/>
          </a:xfrm>
        </p:spPr>
        <p:txBody>
          <a:bodyPr anchor="ctr"/>
          <a:lstStyle/>
          <a:p>
            <a:r>
              <a:rPr lang="tr-TR" altLang="tr-TR" sz="5400" b="1" dirty="0" smtClean="0">
                <a:solidFill>
                  <a:schemeClr val="tx1"/>
                </a:solidFill>
              </a:rPr>
              <a:t>Arazi Yönetimi</a:t>
            </a:r>
            <a:endParaRPr lang="tr-TR" altLang="tr-TR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9592" y="1700808"/>
            <a:ext cx="7884368" cy="4221088"/>
          </a:xfrm>
        </p:spPr>
        <p:txBody>
          <a:bodyPr/>
          <a:lstStyle/>
          <a:p>
            <a:pPr marL="0" indent="0" algn="just">
              <a:buNone/>
            </a:pPr>
            <a:r>
              <a:rPr lang="tr-TR" altLang="tr-TR" sz="1600" dirty="0">
                <a:cs typeface="Times New Roman" panose="02020603050405020304" pitchFamily="18" charset="0"/>
              </a:rPr>
              <a:t> </a:t>
            </a:r>
            <a:r>
              <a:rPr lang="tr-TR" sz="1600" dirty="0"/>
              <a:t>Arazi, insan faaliyetlerinin temel mekânıdır. Bu nedenle insanoğlu var olduğu günden itibaren araziyle hep ilişki içinde olmuştur</a:t>
            </a:r>
            <a:r>
              <a:rPr lang="tr-TR" sz="1600" dirty="0" smtClean="0"/>
              <a:t>. Küresel </a:t>
            </a:r>
            <a:r>
              <a:rPr lang="tr-TR" sz="1600" dirty="0"/>
              <a:t>yönlendiricilerin etkisiyle (tarım, endüstri, bilgi teknolojisi, sürdürülebilir kalkınma, küreselleşme, kentleşme, </a:t>
            </a:r>
            <a:r>
              <a:rPr lang="tr-TR" sz="1600" dirty="0" smtClean="0"/>
              <a:t>yerelleşme </a:t>
            </a:r>
            <a:r>
              <a:rPr lang="tr-TR" sz="1600" dirty="0" err="1" smtClean="0"/>
              <a:t>vb</a:t>
            </a:r>
            <a:r>
              <a:rPr lang="tr-TR" sz="1600" dirty="0"/>
              <a:t>) dinamik bir yapıya sahip olan bu ilişki, tarihin farklı dönemlerinde farklı şekillerde sürdürülmüştür. </a:t>
            </a:r>
            <a:endParaRPr lang="tr-TR" sz="1600" dirty="0" smtClean="0"/>
          </a:p>
          <a:p>
            <a:pPr marL="0" indent="0" algn="just">
              <a:buNone/>
            </a:pPr>
            <a:endParaRPr lang="tr-TR" sz="1600" dirty="0"/>
          </a:p>
          <a:p>
            <a:pPr marL="0" indent="0" algn="just">
              <a:buNone/>
            </a:pPr>
            <a:r>
              <a:rPr lang="tr-TR" sz="1600" dirty="0" smtClean="0"/>
              <a:t>Arazinin sürdürülebilir kalkınma </a:t>
            </a:r>
            <a:r>
              <a:rPr lang="tr-TR" sz="1600" dirty="0"/>
              <a:t>yaklaşımıyla kullanımı, ancak etkin bir arazi idare ve yönetim sisteminin varlığıyla mümkündür. Etkin arazi idaresi </a:t>
            </a:r>
            <a:r>
              <a:rPr lang="tr-TR" sz="1600" dirty="0" smtClean="0"/>
              <a:t>ve yönetimi </a:t>
            </a:r>
            <a:r>
              <a:rPr lang="tr-TR" sz="1600" dirty="0"/>
              <a:t>için ise sağlıklı arazi politikasına ihtiyaç vardır. </a:t>
            </a:r>
            <a:endParaRPr lang="tr-TR" sz="1600" dirty="0" smtClean="0"/>
          </a:p>
          <a:p>
            <a:pPr marL="0" indent="0" algn="just">
              <a:buNone/>
            </a:pPr>
            <a:endParaRPr lang="tr-TR" sz="1600" dirty="0"/>
          </a:p>
          <a:p>
            <a:pPr marL="0" indent="0" algn="just">
              <a:buNone/>
            </a:pPr>
            <a:r>
              <a:rPr lang="tr-TR" sz="1600" dirty="0" smtClean="0"/>
              <a:t>Arazi </a:t>
            </a:r>
            <a:r>
              <a:rPr lang="tr-TR" sz="1600" dirty="0"/>
              <a:t>politikalarının uygun bir yapıda geliştirebilmesinin </a:t>
            </a:r>
            <a:r>
              <a:rPr lang="tr-TR" sz="1600" dirty="0" smtClean="0"/>
              <a:t>ön koşullarından </a:t>
            </a:r>
            <a:r>
              <a:rPr lang="tr-TR" sz="1600" dirty="0"/>
              <a:t>biri, nitelikli arazi bilgisine sahip olmakla beraber sürdürülebilir arazi kullanımı bağlamındaki bu </a:t>
            </a:r>
            <a:r>
              <a:rPr lang="tr-TR" sz="1600" dirty="0" smtClean="0"/>
              <a:t>etkileşimli yapıyı </a:t>
            </a:r>
            <a:r>
              <a:rPr lang="tr-TR" sz="1600" dirty="0"/>
              <a:t>tersten okumak da mümkündür. Yani “nitelikli arazi bilgisinin” mevcut olduğu durumlarda “sağlıklı arazi </a:t>
            </a:r>
            <a:r>
              <a:rPr lang="tr-TR" sz="1600" dirty="0" smtClean="0"/>
              <a:t>politikaları” geliştirilebilecek</a:t>
            </a:r>
            <a:r>
              <a:rPr lang="tr-TR" sz="1600" dirty="0"/>
              <a:t>, bu da “etkin arazi yönetimi ve idaresinin” ve “arazinin uygun </a:t>
            </a:r>
            <a:r>
              <a:rPr lang="tr-TR" sz="1600" dirty="0" smtClean="0"/>
              <a:t>kullanımının” </a:t>
            </a:r>
            <a:r>
              <a:rPr lang="tr-TR" sz="1600" dirty="0"/>
              <a:t>altyapısını oluşturur</a:t>
            </a:r>
            <a:r>
              <a:rPr lang="tr-TR" sz="1600" dirty="0" smtClean="0"/>
              <a:t>. (</a:t>
            </a:r>
            <a:r>
              <a:rPr lang="tr-TR" sz="1600" dirty="0" err="1" smtClean="0"/>
              <a:t>Yomralıoğlu</a:t>
            </a:r>
            <a:r>
              <a:rPr lang="tr-TR" sz="1600" dirty="0" smtClean="0"/>
              <a:t>, 2011)</a:t>
            </a:r>
            <a:endParaRPr lang="tr-TR" altLang="tr-TR" sz="1600" dirty="0">
              <a:latin typeface="New York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4875" t="24249" r="10625" b="27270"/>
          <a:stretch/>
        </p:blipFill>
        <p:spPr>
          <a:xfrm>
            <a:off x="1547664" y="1988840"/>
            <a:ext cx="6408712" cy="389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225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3608" y="836712"/>
            <a:ext cx="7416824" cy="3816424"/>
          </a:xfrm>
        </p:spPr>
        <p:txBody>
          <a:bodyPr/>
          <a:lstStyle/>
          <a:p>
            <a:pPr marL="0" indent="0" algn="just">
              <a:buNone/>
            </a:pPr>
            <a:r>
              <a:rPr lang="tr-TR" sz="1800" dirty="0" smtClean="0"/>
              <a:t>	Arazi </a:t>
            </a:r>
            <a:r>
              <a:rPr lang="tr-TR" sz="1800" dirty="0"/>
              <a:t>bilgisi, politikası, yönetimi, idaresi ve kullanımı arasındaki bu ilişki, insanoğlu-arazi ilişkisinde olduğu gibi</a:t>
            </a:r>
            <a:r>
              <a:rPr lang="tr-TR" sz="1800" dirty="0" smtClean="0"/>
              <a:t>, dinamik </a:t>
            </a:r>
            <a:r>
              <a:rPr lang="tr-TR" sz="1800" dirty="0"/>
              <a:t>bir yapıya sahiptir. </a:t>
            </a:r>
            <a:endParaRPr lang="tr-TR" sz="1800" dirty="0" smtClean="0"/>
          </a:p>
          <a:p>
            <a:pPr marL="0" indent="0" algn="just">
              <a:buNone/>
            </a:pPr>
            <a:endParaRPr lang="tr-TR" sz="1800" dirty="0"/>
          </a:p>
          <a:p>
            <a:pPr marL="0" indent="0" algn="just">
              <a:buNone/>
            </a:pPr>
            <a:r>
              <a:rPr lang="tr-TR" sz="1800" dirty="0" smtClean="0"/>
              <a:t>Ülkelerin </a:t>
            </a:r>
            <a:r>
              <a:rPr lang="tr-TR" sz="1800" dirty="0"/>
              <a:t>bu dinamizme ayak uydurabilmeleri için, arazi bilgisi yönetim şekillerini</a:t>
            </a:r>
            <a:r>
              <a:rPr lang="tr-TR" sz="1800" dirty="0" smtClean="0"/>
              <a:t>, arazi </a:t>
            </a:r>
            <a:r>
              <a:rPr lang="tr-TR" sz="1800" dirty="0"/>
              <a:t>politikalarını, arazi yönetim ve idare sistemlerini ve arazi kullanımlarını belli zaman aralıklarında </a:t>
            </a:r>
            <a:r>
              <a:rPr lang="tr-TR" sz="1800" dirty="0" smtClean="0"/>
              <a:t>gözden geçirmeleri </a:t>
            </a:r>
            <a:r>
              <a:rPr lang="tr-TR" sz="1800" dirty="0"/>
              <a:t>gerekmektedir. Bu zaman aralığı arazi politikaları gibi değişim ve gelişimin yavaş yaşandığı </a:t>
            </a:r>
            <a:r>
              <a:rPr lang="tr-TR" sz="1800" dirty="0" smtClean="0"/>
              <a:t>alanlarda uzun </a:t>
            </a:r>
            <a:r>
              <a:rPr lang="tr-TR" sz="1800" dirty="0"/>
              <a:t>bir süreci kapsarken, arazi yönetimi ve özellikle de arazi idaresi gibi alanlarda daha kısa bir periyoda </a:t>
            </a:r>
            <a:r>
              <a:rPr lang="tr-TR" sz="1800" dirty="0" smtClean="0"/>
              <a:t>sahip olmaktadır.</a:t>
            </a:r>
          </a:p>
          <a:p>
            <a:pPr marL="0" indent="0" algn="just">
              <a:buNone/>
            </a:pPr>
            <a:r>
              <a:rPr lang="tr-TR" sz="1800" dirty="0" smtClean="0"/>
              <a:t> </a:t>
            </a:r>
            <a:r>
              <a:rPr lang="tr-TR" sz="1800" dirty="0"/>
              <a:t>Arazi İdare Sistemleri </a:t>
            </a:r>
            <a:r>
              <a:rPr lang="tr-TR" sz="1800" dirty="0" smtClean="0"/>
              <a:t>dinamik </a:t>
            </a:r>
            <a:r>
              <a:rPr lang="tr-TR" sz="1800" dirty="0"/>
              <a:t>kılan sebepler arasında; bu sistemlerin hızlı </a:t>
            </a:r>
            <a:r>
              <a:rPr lang="tr-TR" sz="1800" dirty="0" smtClean="0"/>
              <a:t>teknolojik gelişmelerden </a:t>
            </a:r>
            <a:r>
              <a:rPr lang="tr-TR" sz="1800" dirty="0"/>
              <a:t>doğrudan etkilenmesi, arazi politikalarının geliştirilmesi de dahil olmak üzere tüm kamu ve </a:t>
            </a:r>
            <a:r>
              <a:rPr lang="tr-TR" sz="1800" dirty="0" smtClean="0"/>
              <a:t>özel sektör </a:t>
            </a:r>
            <a:r>
              <a:rPr lang="tr-TR" sz="1800" dirty="0"/>
              <a:t>hizmetlerinde ihtiyaç duyulan arazi bilgilerinin temel kaynağı olması ve devletin vatandaşlara daha </a:t>
            </a:r>
            <a:r>
              <a:rPr lang="tr-TR" sz="1800" dirty="0" smtClean="0"/>
              <a:t>etkin hizmet </a:t>
            </a:r>
            <a:r>
              <a:rPr lang="tr-TR" sz="1800" dirty="0"/>
              <a:t>sunma isteği yer </a:t>
            </a:r>
            <a:r>
              <a:rPr lang="tr-TR" sz="1800" dirty="0" smtClean="0"/>
              <a:t>almaktadır. (</a:t>
            </a:r>
            <a:r>
              <a:rPr lang="tr-TR" sz="1800" dirty="0" err="1" smtClean="0"/>
              <a:t>Yomralıoğlu</a:t>
            </a:r>
            <a:r>
              <a:rPr lang="tr-TR" sz="1800" dirty="0" smtClean="0"/>
              <a:t> 2011)</a:t>
            </a:r>
            <a:endParaRPr lang="tr-TR" altLang="tr-TR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15616" y="1600200"/>
            <a:ext cx="7571184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tr-TR" sz="2000" dirty="0" smtClean="0"/>
              <a:t>	UNECE </a:t>
            </a:r>
            <a:r>
              <a:rPr lang="tr-TR" sz="2000" dirty="0"/>
              <a:t>(1996)’ya göre Arazi Politikası (AP) (Land </a:t>
            </a:r>
            <a:r>
              <a:rPr lang="tr-TR" sz="2000" dirty="0" err="1"/>
              <a:t>Policy</a:t>
            </a:r>
            <a:r>
              <a:rPr lang="tr-TR" sz="2000" dirty="0"/>
              <a:t>); “Arazi ve araziden elde edilecek faydaların nasıl </a:t>
            </a:r>
            <a:r>
              <a:rPr lang="tr-TR" sz="2000" dirty="0" smtClean="0"/>
              <a:t>tahsis edileceğini </a:t>
            </a:r>
            <a:r>
              <a:rPr lang="tr-TR" sz="2000" dirty="0"/>
              <a:t>belirleyen, karmaşık </a:t>
            </a:r>
            <a:r>
              <a:rPr lang="tr-TR" sz="2000" dirty="0" err="1"/>
              <a:t>sosyo</a:t>
            </a:r>
            <a:r>
              <a:rPr lang="tr-TR" sz="2000" dirty="0"/>
              <a:t>-ekonomik ve yasal düzenlemelerdir.” (</a:t>
            </a:r>
            <a:r>
              <a:rPr lang="tr-TR" sz="2000" dirty="0" err="1"/>
              <a:t>Molen</a:t>
            </a:r>
            <a:r>
              <a:rPr lang="tr-TR" sz="2000" dirty="0"/>
              <a:t>, 2004). </a:t>
            </a:r>
            <a:r>
              <a:rPr lang="tr-TR" sz="2000" dirty="0" err="1"/>
              <a:t>Magel</a:t>
            </a:r>
            <a:r>
              <a:rPr lang="tr-TR" sz="2000" dirty="0"/>
              <a:t> (2003)’e göre </a:t>
            </a:r>
            <a:r>
              <a:rPr lang="tr-TR" sz="2000" dirty="0" smtClean="0"/>
              <a:t>ise AP</a:t>
            </a:r>
            <a:r>
              <a:rPr lang="tr-TR" sz="2000" dirty="0"/>
              <a:t>; “Kamu otoritelerinin araziyle ilgili faaliyetlerinin tamamını kapsayan bir politika olup, özel arazi </a:t>
            </a:r>
            <a:r>
              <a:rPr lang="tr-TR" sz="2000" dirty="0" smtClean="0"/>
              <a:t>sahipliğinin dağılımı </a:t>
            </a:r>
            <a:r>
              <a:rPr lang="tr-TR" sz="2000" dirty="0"/>
              <a:t>bağlamında arazi sahipliği ve araziden elde edilen gelirin sosyal olarak adaletli dağıtımı yanında, </a:t>
            </a:r>
            <a:r>
              <a:rPr lang="tr-TR" sz="2000" dirty="0" smtClean="0"/>
              <a:t>konumsal planlama </a:t>
            </a:r>
            <a:r>
              <a:rPr lang="tr-TR" sz="2000" dirty="0"/>
              <a:t>prensipleri ve amaçları bağlamında arazinin optimum kullanımıyla ilgili gerçekleştirilen </a:t>
            </a:r>
            <a:r>
              <a:rPr lang="tr-TR" sz="2000" dirty="0" smtClean="0"/>
              <a:t>bilinçli aksiyondur</a:t>
            </a:r>
            <a:r>
              <a:rPr lang="tr-TR" sz="2000" dirty="0"/>
              <a:t>.”</a:t>
            </a:r>
            <a:endParaRPr lang="tr-T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4000" t="28396" r="11500" b="30122"/>
          <a:stretch/>
        </p:blipFill>
        <p:spPr>
          <a:xfrm>
            <a:off x="1979712" y="1916832"/>
            <a:ext cx="5821847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807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/>
          <a:lstStyle/>
          <a:p>
            <a:r>
              <a:rPr lang="tr-TR" sz="1800" dirty="0" smtClean="0"/>
              <a:t>Tüm dünya ülkelerinde Arazi </a:t>
            </a:r>
            <a:r>
              <a:rPr lang="tr-TR" sz="1800" dirty="0"/>
              <a:t>yönetiminin ilk şartı, </a:t>
            </a:r>
            <a:r>
              <a:rPr lang="tr-TR" sz="1800" dirty="0" smtClean="0"/>
              <a:t>sürdürülebilir kalkınma hedefleri  çerçevesinde </a:t>
            </a:r>
            <a:r>
              <a:rPr lang="tr-TR" sz="1800" dirty="0"/>
              <a:t>geliştirilmiş sağlıklı bir arazi politikasının varlığıdır</a:t>
            </a:r>
            <a:r>
              <a:rPr lang="tr-TR" sz="1800" dirty="0" smtClean="0"/>
              <a:t>.</a:t>
            </a:r>
          </a:p>
          <a:p>
            <a:r>
              <a:rPr lang="tr-TR" sz="1800" dirty="0" smtClean="0"/>
              <a:t> </a:t>
            </a:r>
            <a:r>
              <a:rPr lang="tr-TR" sz="1800" dirty="0"/>
              <a:t>Bu sebeple her ülkenin kendine özgü </a:t>
            </a:r>
            <a:r>
              <a:rPr lang="tr-TR" sz="1800" dirty="0" smtClean="0"/>
              <a:t>değerlerini ve </a:t>
            </a:r>
            <a:r>
              <a:rPr lang="tr-TR" sz="1800" smtClean="0"/>
              <a:t>varlıklarını önceleyen bir </a:t>
            </a:r>
            <a:r>
              <a:rPr lang="tr-TR" sz="1800" dirty="0" smtClean="0"/>
              <a:t>arazi politikasının geliştirilmiş olması </a:t>
            </a:r>
            <a:r>
              <a:rPr lang="tr-TR" sz="1800" dirty="0"/>
              <a:t>gerekmektedir.</a:t>
            </a:r>
          </a:p>
          <a:p>
            <a:r>
              <a:rPr lang="tr-TR" sz="1800" dirty="0" smtClean="0"/>
              <a:t>Ülkelerin arazi </a:t>
            </a:r>
            <a:r>
              <a:rPr lang="tr-TR" sz="1800" dirty="0"/>
              <a:t>politikasının etkinliği değerlendirilirken, ilk olarak temel arazi kullanım alanları </a:t>
            </a:r>
            <a:r>
              <a:rPr lang="tr-TR" sz="1800" dirty="0" smtClean="0"/>
              <a:t>olan tarım</a:t>
            </a:r>
            <a:r>
              <a:rPr lang="tr-TR" sz="1800" dirty="0"/>
              <a:t>, kentleşme, ormancılık ve kıyı alanlarındaki mevcut durumu incelemek gerekmektedir.</a:t>
            </a:r>
          </a:p>
          <a:p>
            <a:r>
              <a:rPr lang="tr-TR" sz="1800" dirty="0"/>
              <a:t>Sağlıklı arazi politikalarının geliştirilebilmesi için gerekli olan en temel ihtiyaçlardan biri etkin arazi bilgileridir</a:t>
            </a:r>
            <a:r>
              <a:rPr lang="tr-TR" sz="1800" dirty="0" smtClean="0"/>
              <a:t>.</a:t>
            </a:r>
          </a:p>
          <a:p>
            <a:r>
              <a:rPr lang="tr-TR" sz="1800" dirty="0" smtClean="0"/>
              <a:t>Arazi yönetim sisteminin etkin </a:t>
            </a:r>
            <a:r>
              <a:rPr lang="tr-TR" sz="1800" dirty="0"/>
              <a:t>bir yapıda oluşturulması ve sürdürülmesi, ihtiyaç duyulan </a:t>
            </a:r>
            <a:r>
              <a:rPr lang="tr-TR" sz="1800" dirty="0" smtClean="0"/>
              <a:t>arazi bilgilerinin </a:t>
            </a:r>
            <a:r>
              <a:rPr lang="tr-TR" sz="1800" dirty="0"/>
              <a:t>sağlıklı bir yapıda üretilmesini sağlayacak, böylece etkin arazi politikalarının geliştirilmesi ve </a:t>
            </a:r>
            <a:r>
              <a:rPr lang="tr-TR" sz="1800" dirty="0" smtClean="0"/>
              <a:t>arazi yönetiminin </a:t>
            </a:r>
            <a:r>
              <a:rPr lang="tr-TR" sz="1800" dirty="0"/>
              <a:t>gerçekleştirilmesinin de altyapısı oluşturulmuş olacaktır.</a:t>
            </a:r>
            <a:endParaRPr lang="tr-TR" sz="1800" dirty="0"/>
          </a:p>
        </p:txBody>
      </p:sp>
    </p:spTree>
    <p:extLst>
      <p:ext uri="{BB962C8B-B14F-4D97-AF65-F5344CB8AC3E}">
        <p14:creationId xmlns:p14="http://schemas.microsoft.com/office/powerpoint/2010/main" val="1391906227"/>
      </p:ext>
    </p:extLst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altLang="tr-T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altLang="tr-T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635</TotalTime>
  <Words>115</Words>
  <Application>Microsoft Office PowerPoint</Application>
  <PresentationFormat>Ekran Gösterisi (4:3)</PresentationFormat>
  <Paragraphs>17</Paragraphs>
  <Slides>7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7</vt:i4>
      </vt:variant>
    </vt:vector>
  </HeadingPairs>
  <TitlesOfParts>
    <vt:vector size="11" baseType="lpstr">
      <vt:lpstr>Arial</vt:lpstr>
      <vt:lpstr>New York</vt:lpstr>
      <vt:lpstr>Times New Roman</vt:lpstr>
      <vt:lpstr>Varsayılan Tasarım</vt:lpstr>
      <vt:lpstr>Arazi Yönetimi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KADASTRO BİLGİSİ</dc:title>
  <dc:creator>hpcompaq</dc:creator>
  <cp:lastModifiedBy>Windows Kullanıcısı</cp:lastModifiedBy>
  <cp:revision>62</cp:revision>
  <dcterms:created xsi:type="dcterms:W3CDTF">2004-02-08T20:43:58Z</dcterms:created>
  <dcterms:modified xsi:type="dcterms:W3CDTF">2020-01-13T10:02:37Z</dcterms:modified>
</cp:coreProperties>
</file>